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8" r:id="rId3"/>
    <p:sldId id="274" r:id="rId4"/>
    <p:sldId id="290" r:id="rId5"/>
    <p:sldId id="270" r:id="rId6"/>
    <p:sldId id="303" r:id="rId7"/>
    <p:sldId id="279" r:id="rId8"/>
    <p:sldId id="307" r:id="rId9"/>
    <p:sldId id="306" r:id="rId10"/>
    <p:sldId id="327" r:id="rId11"/>
    <p:sldId id="329" r:id="rId12"/>
    <p:sldId id="331" r:id="rId13"/>
    <p:sldId id="336" r:id="rId14"/>
    <p:sldId id="332" r:id="rId15"/>
    <p:sldId id="330" r:id="rId16"/>
    <p:sldId id="333" r:id="rId17"/>
    <p:sldId id="334" r:id="rId18"/>
    <p:sldId id="335" r:id="rId19"/>
    <p:sldId id="304" r:id="rId20"/>
    <p:sldId id="282" r:id="rId21"/>
    <p:sldId id="315" r:id="rId22"/>
    <p:sldId id="317" r:id="rId23"/>
    <p:sldId id="318" r:id="rId24"/>
    <p:sldId id="319" r:id="rId25"/>
    <p:sldId id="275" r:id="rId26"/>
    <p:sldId id="276" r:id="rId27"/>
    <p:sldId id="316" r:id="rId28"/>
    <p:sldId id="272" r:id="rId29"/>
    <p:sldId id="309" r:id="rId30"/>
    <p:sldId id="310" r:id="rId31"/>
    <p:sldId id="320" r:id="rId32"/>
    <p:sldId id="322" r:id="rId33"/>
    <p:sldId id="337" r:id="rId34"/>
    <p:sldId id="281" r:id="rId35"/>
  </p:sldIdLst>
  <p:sldSz cx="12192000" cy="6858000"/>
  <p:notesSz cx="6858000" cy="9144000"/>
  <p:embeddedFontLst>
    <p:embeddedFont>
      <p:font typeface="210 굴림 070" panose="02020603020101020101" pitchFamily="18" charset="-127"/>
      <p:regular r:id="rId36"/>
    </p:embeddedFont>
    <p:embeddedFont>
      <p:font typeface="THE바닐라빈B" panose="02020603020101020101" pitchFamily="18" charset="-127"/>
      <p:regular r:id="rId37"/>
    </p:embeddedFont>
    <p:embeddedFont>
      <p:font typeface="tvN 즐거운이야기 Bold" panose="02020603020101020101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4E2A"/>
    <a:srgbClr val="FF9999"/>
    <a:srgbClr val="FBC9C6"/>
    <a:srgbClr val="60ADE0"/>
    <a:srgbClr val="E7E6E6"/>
    <a:srgbClr val="FFCCCC"/>
    <a:srgbClr val="FFE5E5"/>
    <a:srgbClr val="7A7A7A"/>
    <a:srgbClr val="FF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7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55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27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06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14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79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83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43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57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82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39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039B6-BC84-40DF-9052-7F9E105F7B69}" type="datetimeFigureOut">
              <a:rPr lang="ko-KR" altLang="en-US" smtClean="0"/>
              <a:t>2018-02-14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B4294-439C-4BBD-B884-0FED294267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49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microsoft.com/office/2007/relationships/hdphoto" Target="../media/hdphoto1.wdp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2.jp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8374" y="2167695"/>
            <a:ext cx="5835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CCCC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기계학습을 이용한 얼굴 자동 모자이크 처리 프로그램</a:t>
            </a:r>
            <a:endParaRPr lang="ko-KR" altLang="en-US" sz="3200" dirty="0">
              <a:solidFill>
                <a:srgbClr val="FFCCCC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30555" y="4086184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 err="1" smtClean="0">
                <a:solidFill>
                  <a:schemeClr val="bg2">
                    <a:lumMod val="90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남수경</a:t>
            </a:r>
            <a:r>
              <a:rPr lang="en-US" altLang="ko-KR" sz="2400" dirty="0" smtClean="0">
                <a:solidFill>
                  <a:schemeClr val="bg2">
                    <a:lumMod val="90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2">
                    <a:lumMod val="90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조성아</a:t>
            </a:r>
            <a:endParaRPr lang="ko-KR" altLang="en-US" sz="4000" dirty="0">
              <a:solidFill>
                <a:schemeClr val="bg2">
                  <a:lumMod val="90000"/>
                </a:scheme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61" y="2888203"/>
            <a:ext cx="1229351" cy="1062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0778" y="2355846"/>
            <a:ext cx="583044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smtClean="0">
                <a:solidFill>
                  <a:srgbClr val="FFCCCC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MOSAICER</a:t>
            </a:r>
            <a:endParaRPr lang="ko-KR" altLang="en-US" sz="13800" dirty="0">
              <a:solidFill>
                <a:srgbClr val="FFCCCC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4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30" y="1144586"/>
            <a:ext cx="8707206" cy="54130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480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제안하는</a:t>
            </a:r>
            <a:r>
              <a:rPr lang="ko-KR" altLang="en-US" sz="3200" dirty="0" smtClean="0">
                <a:solidFill>
                  <a:srgbClr val="E7E6E6">
                    <a:lumMod val="50000"/>
                  </a:srgbClr>
                </a:solidFill>
                <a:latin typeface="THE바닐라빈B" panose="02020603020101020101" pitchFamily="18" charset="-127"/>
                <a:ea typeface="THE바닐라빈B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시스템</a:t>
            </a:r>
            <a:endParaRPr lang="en-US" altLang="ko-KR" sz="4000" dirty="0">
              <a:solidFill>
                <a:srgbClr val="E7E6E6">
                  <a:lumMod val="50000"/>
                </a:srgb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06904" y="1848284"/>
            <a:ext cx="8243258" cy="4865018"/>
          </a:xfrm>
          <a:prstGeom prst="roundRect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1494" y="1627677"/>
            <a:ext cx="2149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모델 업데이트</a:t>
            </a:r>
            <a:endParaRPr lang="ko-KR" altLang="en-US" sz="2400" dirty="0">
              <a:solidFill>
                <a:prstClr val="black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12587" y="2193555"/>
            <a:ext cx="1981980" cy="2039538"/>
            <a:chOff x="8044698" y="3551406"/>
            <a:chExt cx="1578992" cy="1578992"/>
          </a:xfrm>
        </p:grpSpPr>
        <p:sp>
          <p:nvSpPr>
            <p:cNvPr id="6" name="직사각형 5"/>
            <p:cNvSpPr/>
            <p:nvPr/>
          </p:nvSpPr>
          <p:spPr>
            <a:xfrm rot="20971660">
              <a:off x="8198461" y="3591157"/>
              <a:ext cx="404189" cy="39055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t="1" r="13768" b="21800"/>
            <a:stretch/>
          </p:blipFill>
          <p:spPr>
            <a:xfrm rot="20971660">
              <a:off x="8209856" y="3591158"/>
              <a:ext cx="398834" cy="40091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t="1" r="13768" b="21800"/>
            <a:stretch/>
          </p:blipFill>
          <p:spPr>
            <a:xfrm rot="1077346">
              <a:off x="8653419" y="3598003"/>
              <a:ext cx="398834" cy="400914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 rot="1077346">
              <a:off x="8642024" y="3598002"/>
              <a:ext cx="404189" cy="39055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t="1" r="13768" b="21800"/>
            <a:stretch/>
          </p:blipFill>
          <p:spPr>
            <a:xfrm>
              <a:off x="8918233" y="3634804"/>
              <a:ext cx="398834" cy="40091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8906838" y="3634803"/>
              <a:ext cx="404189" cy="39055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698" y="3551406"/>
              <a:ext cx="1578992" cy="1578992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203727" y="4133455"/>
            <a:ext cx="2724098" cy="2009123"/>
            <a:chOff x="8992818" y="3980666"/>
            <a:chExt cx="3364856" cy="2306999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2818" y="5569466"/>
              <a:ext cx="712418" cy="71241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797" y="5575007"/>
              <a:ext cx="706877" cy="706877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3057" y="5569466"/>
              <a:ext cx="712418" cy="71241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7605" y="5569466"/>
              <a:ext cx="718135" cy="71813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528" y="5576468"/>
              <a:ext cx="711197" cy="71119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3364" y="5576468"/>
              <a:ext cx="707046" cy="707046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0843" y="5567259"/>
              <a:ext cx="716831" cy="716831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354" y="4371874"/>
              <a:ext cx="745700" cy="74570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207" y="4373257"/>
              <a:ext cx="745700" cy="7457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66365" y="4331743"/>
              <a:ext cx="629110" cy="82383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58464" y="4337215"/>
              <a:ext cx="629110" cy="82383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046354" y="3980666"/>
              <a:ext cx="1826513" cy="382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E5E5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Target Images</a:t>
              </a:r>
              <a:endParaRPr lang="ko-KR" altLang="en-US" sz="1400" dirty="0">
                <a:solidFill>
                  <a:srgbClr val="FFE5E5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046354" y="5170905"/>
              <a:ext cx="2347788" cy="382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E5E5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Non Target Images</a:t>
              </a:r>
              <a:endParaRPr lang="ko-KR" altLang="en-US" sz="1400" dirty="0">
                <a:solidFill>
                  <a:srgbClr val="FFE5E5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18" cstate="print">
            <a:duotone>
              <a:prstClr val="black"/>
              <a:srgbClr val="FFCC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0241">
            <a:off x="4991794" y="4724335"/>
            <a:ext cx="1407309" cy="82150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731447" y="4148883"/>
            <a:ext cx="2870564" cy="2042257"/>
            <a:chOff x="7209009" y="3635672"/>
            <a:chExt cx="2746491" cy="1888377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t="1" r="13768" b="21800"/>
            <a:stretch/>
          </p:blipFill>
          <p:spPr>
            <a:xfrm>
              <a:off x="9162534" y="4029694"/>
              <a:ext cx="601672" cy="6048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9047879" y="3635672"/>
              <a:ext cx="907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prstClr val="black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New!</a:t>
              </a:r>
              <a:endParaRPr lang="ko-KR" altLang="en-US" sz="2400" dirty="0"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742016" y="4026724"/>
              <a:ext cx="474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prstClr val="black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+</a:t>
              </a:r>
              <a:endParaRPr lang="ko-KR" altLang="en-US" sz="3600" dirty="0"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209009" y="3667476"/>
              <a:ext cx="2524781" cy="1856573"/>
              <a:chOff x="8992818" y="3980666"/>
              <a:chExt cx="3364856" cy="2306999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2818" y="5569466"/>
                <a:ext cx="712418" cy="712418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1797" y="5575007"/>
                <a:ext cx="706877" cy="706877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3057" y="5569466"/>
                <a:ext cx="712418" cy="712418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7605" y="5569466"/>
                <a:ext cx="718135" cy="718135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528" y="5576468"/>
                <a:ext cx="711197" cy="711197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73364" y="5576468"/>
                <a:ext cx="707046" cy="707046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40843" y="5567259"/>
                <a:ext cx="716831" cy="716831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6354" y="4371874"/>
                <a:ext cx="745700" cy="745700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0207" y="4373257"/>
                <a:ext cx="745700" cy="745700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66365" y="4331743"/>
                <a:ext cx="629110" cy="823835"/>
              </a:xfrm>
              <a:prstGeom prst="rect">
                <a:avLst/>
              </a:prstGeom>
            </p:spPr>
          </p:pic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58464" y="4337215"/>
                <a:ext cx="629110" cy="823835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9046354" y="3980666"/>
                <a:ext cx="1826513" cy="382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FFE5E5"/>
                    </a:solidFill>
                    <a:latin typeface="210 굴림 070" panose="02020603020101020101" pitchFamily="18" charset="-127"/>
                    <a:ea typeface="210 굴림 070" panose="02020603020101020101" pitchFamily="18" charset="-127"/>
                  </a:rPr>
                  <a:t>Target Images</a:t>
                </a:r>
                <a:endParaRPr lang="ko-KR" altLang="en-US" sz="1400" dirty="0">
                  <a:solidFill>
                    <a:srgbClr val="FFE5E5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9046354" y="5170905"/>
                <a:ext cx="2347788" cy="382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FFE5E5"/>
                    </a:solidFill>
                    <a:latin typeface="210 굴림 070" panose="02020603020101020101" pitchFamily="18" charset="-127"/>
                    <a:ea typeface="210 굴림 070" panose="02020603020101020101" pitchFamily="18" charset="-127"/>
                  </a:rPr>
                  <a:t>Non Target Images</a:t>
                </a:r>
                <a:endParaRPr lang="ko-KR" altLang="en-US" sz="1400" dirty="0">
                  <a:solidFill>
                    <a:srgbClr val="FFE5E5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5078874" y="350763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애매한 얼굴</a:t>
            </a:r>
            <a:endParaRPr lang="ko-KR" altLang="en-US"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98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24" y="2040589"/>
            <a:ext cx="1229351" cy="1062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0771" y="2974445"/>
            <a:ext cx="57304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Burning Stage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5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495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+mn-cs"/>
              </a:rPr>
              <a:t>Burning Stage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6167" y="2435629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속도 향상 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– GPU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이용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6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495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+mn-cs"/>
              </a:rPr>
              <a:t>Burning Stage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6167" y="2435629"/>
            <a:ext cx="589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dirty="0" smtClean="0"/>
              <a:t>모델 변경을 통한 성능 향상 </a:t>
            </a:r>
            <a:r>
              <a:rPr lang="en-US" altLang="ko-KR" dirty="0" smtClean="0"/>
              <a:t>- </a:t>
            </a:r>
            <a:r>
              <a:rPr lang="en-US" altLang="ko-KR" dirty="0"/>
              <a:t>Google Inception Model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96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495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+mn-cs"/>
              </a:rPr>
              <a:t>Burning Stage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6167" y="243562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피드백 기능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92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495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+mn-cs"/>
              </a:rPr>
              <a:t>Burning Stage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6167" y="2435629"/>
            <a:ext cx="3243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얼굴 자동 추출 기능 </a:t>
            </a:r>
            <a:r>
              <a:rPr lang="en-US" altLang="ko-KR" dirty="0" smtClean="0"/>
              <a:t>- tracker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76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495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+mn-cs"/>
              </a:rPr>
              <a:t>Burning Stage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6167" y="2435629"/>
            <a:ext cx="506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설치법의 간소화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pip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docker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이용한 설치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73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495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+mn-cs"/>
              </a:rPr>
              <a:t>Burning Stage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6167" y="2435629"/>
            <a:ext cx="592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비개발자를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위한 설치법 간소화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exe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파일을 통한 설치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98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495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+mn-cs"/>
              </a:rPr>
              <a:t>Burning Stage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6167" y="243562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오픈소스 문서화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3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24" y="2040589"/>
            <a:ext cx="1229351" cy="1062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1415" y="2974445"/>
            <a:ext cx="6869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Demo </a:t>
            </a:r>
            <a:r>
              <a:rPr lang="ko-KR" altLang="en-US" sz="96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및 구현 결과</a:t>
            </a:r>
            <a:endParaRPr lang="ko-KR" altLang="en-US" sz="9600" dirty="0">
              <a:solidFill>
                <a:srgbClr val="E7E6E6">
                  <a:lumMod val="50000"/>
                </a:srgb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2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24" y="2040589"/>
            <a:ext cx="1229351" cy="1062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1661" y="2974445"/>
            <a:ext cx="36086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문제 상황</a:t>
            </a:r>
            <a:endParaRPr lang="ko-KR" altLang="en-US" sz="9600" dirty="0">
              <a:solidFill>
                <a:srgbClr val="E7E6E6">
                  <a:lumMod val="50000"/>
                </a:srgb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16276" y="1529310"/>
            <a:ext cx="1153297" cy="45719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6535"/>
          <a:stretch/>
        </p:blipFill>
        <p:spPr>
          <a:xfrm>
            <a:off x="6723301" y="2606778"/>
            <a:ext cx="3709733" cy="1607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69037" y="1172524"/>
            <a:ext cx="204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target ]</a:t>
            </a:r>
            <a:endParaRPr lang="ko-KR" altLang="en-US" sz="2400" dirty="0">
              <a:solidFill>
                <a:srgbClr val="E7E6E6">
                  <a:lumMod val="25000"/>
                </a:srgb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302" y="3424012"/>
            <a:ext cx="3709733" cy="3045991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16933" b="75096"/>
          <a:stretch/>
        </p:blipFill>
        <p:spPr>
          <a:xfrm>
            <a:off x="6723302" y="1826385"/>
            <a:ext cx="3715265" cy="8196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81962" y="1723026"/>
            <a:ext cx="2453649" cy="10531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TextBox 10"/>
          <p:cNvSpPr txBox="1"/>
          <p:nvPr/>
        </p:nvSpPr>
        <p:spPr>
          <a:xfrm>
            <a:off x="7332208" y="1172524"/>
            <a:ext cx="244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Non target </a:t>
            </a:r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]</a:t>
            </a:r>
            <a:endParaRPr lang="ko-KR" altLang="en-US" sz="2400" dirty="0">
              <a:solidFill>
                <a:srgbClr val="E7E6E6">
                  <a:lumMod val="25000"/>
                </a:srgb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79140" y="1723026"/>
            <a:ext cx="3987114" cy="484384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직사각형 12"/>
          <p:cNvSpPr/>
          <p:nvPr/>
        </p:nvSpPr>
        <p:spPr>
          <a:xfrm>
            <a:off x="7698616" y="1537187"/>
            <a:ext cx="1713290" cy="45720"/>
          </a:xfrm>
          <a:prstGeom prst="rect">
            <a:avLst/>
          </a:prstGeom>
          <a:solidFill>
            <a:schemeClr val="accent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41601" b="51209"/>
          <a:stretch/>
        </p:blipFill>
        <p:spPr>
          <a:xfrm>
            <a:off x="2519258" y="1830179"/>
            <a:ext cx="2168072" cy="8141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66594" y="281052"/>
            <a:ext cx="2939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[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실험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1] Dataset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81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6276" y="1529310"/>
            <a:ext cx="1153297" cy="45719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569037" y="1172524"/>
            <a:ext cx="204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target ]</a:t>
            </a:r>
            <a:endParaRPr lang="ko-KR" altLang="en-US" sz="2400" dirty="0">
              <a:solidFill>
                <a:srgbClr val="E7E6E6">
                  <a:lumMod val="25000"/>
                </a:srgb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81962" y="1723026"/>
            <a:ext cx="2453649" cy="10531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1601" b="51209"/>
          <a:stretch/>
        </p:blipFill>
        <p:spPr>
          <a:xfrm>
            <a:off x="2519258" y="1830179"/>
            <a:ext cx="2168072" cy="8141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16535"/>
          <a:stretch/>
        </p:blipFill>
        <p:spPr>
          <a:xfrm>
            <a:off x="6723301" y="2606778"/>
            <a:ext cx="3709733" cy="16071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302" y="3424012"/>
            <a:ext cx="3709733" cy="3045991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r="16933" b="75096"/>
          <a:stretch/>
        </p:blipFill>
        <p:spPr>
          <a:xfrm>
            <a:off x="6723302" y="1826385"/>
            <a:ext cx="3715265" cy="8196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07495" y="1172524"/>
            <a:ext cx="249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Non target </a:t>
            </a:r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]</a:t>
            </a:r>
            <a:endParaRPr lang="ko-KR" altLang="en-US" sz="2400" dirty="0">
              <a:solidFill>
                <a:srgbClr val="E7E6E6">
                  <a:lumMod val="25000"/>
                </a:srgb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79140" y="1723026"/>
            <a:ext cx="3987114" cy="484384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98616" y="1537187"/>
            <a:ext cx="1713290" cy="45720"/>
          </a:xfrm>
          <a:prstGeom prst="rect">
            <a:avLst/>
          </a:prstGeom>
          <a:solidFill>
            <a:schemeClr val="accent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146880"/>
            <a:ext cx="12192000" cy="5575195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037279" y="292188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T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44497" y="292188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R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57472" y="292188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A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9764" y="2918397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I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9557" y="292188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N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306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93524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00742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6594" y="281052"/>
            <a:ext cx="2939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[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실험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1] Dataset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86464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I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37242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N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18933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G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95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3" grpId="0"/>
      <p:bldP spid="25" grpId="0"/>
      <p:bldP spid="26" grpId="0"/>
      <p:bldP spid="27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원본영상 (4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266.6666"/>
                </p14:media>
              </p:ext>
            </p:extLst>
          </p:nvPr>
        </p:nvPicPr>
        <p:blipFill rotWithShape="1">
          <a:blip r:embed="rId4"/>
          <a:srcRect r="726"/>
          <a:stretch>
            <a:fillRect/>
          </a:stretch>
        </p:blipFill>
        <p:spPr>
          <a:xfrm>
            <a:off x="1467072" y="1264275"/>
            <a:ext cx="9257856" cy="524153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3023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[</a:t>
            </a:r>
            <a:r>
              <a:rPr lang="ko-KR" altLang="en-US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실험 </a:t>
            </a:r>
            <a:r>
              <a:rPr lang="en-US" altLang="ko-KR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1] </a:t>
            </a:r>
            <a:r>
              <a:rPr lang="ko-KR" altLang="en-US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중간 결과</a:t>
            </a:r>
            <a:endParaRPr lang="en-US" altLang="ko-KR" sz="4000" dirty="0">
              <a:solidFill>
                <a:srgbClr val="E7E6E6">
                  <a:lumMod val="50000"/>
                </a:srgb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7770" y="1264275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</a:t>
            </a:r>
            <a:r>
              <a:rPr lang="ko-KR" altLang="en-US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중간 결과 영상 </a:t>
            </a:r>
            <a:r>
              <a:rPr lang="en-US" altLang="ko-KR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]</a:t>
            </a:r>
            <a:endParaRPr lang="ko-KR" altLang="en-US" sz="24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97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3023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[</a:t>
            </a:r>
            <a:r>
              <a:rPr lang="ko-KR" altLang="en-US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실험 </a:t>
            </a:r>
            <a:r>
              <a:rPr lang="en-US" altLang="ko-KR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1] </a:t>
            </a:r>
            <a:r>
              <a:rPr lang="ko-KR" altLang="en-US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중간 결과</a:t>
            </a:r>
            <a:endParaRPr lang="en-US" altLang="ko-KR" sz="4000" dirty="0">
              <a:solidFill>
                <a:srgbClr val="E7E6E6">
                  <a:lumMod val="50000"/>
                </a:srgb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88"/>
          <a:stretch/>
        </p:blipFill>
        <p:spPr>
          <a:xfrm>
            <a:off x="1466850" y="1285103"/>
            <a:ext cx="9258300" cy="523316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42270" y="2825578"/>
            <a:ext cx="1449860" cy="14251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855104" y="1940470"/>
            <a:ext cx="4967620" cy="737026"/>
          </a:xfrm>
          <a:prstGeom prst="round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55104" y="2078149"/>
            <a:ext cx="496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적은 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target data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로 인한 오류 발생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7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3023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[</a:t>
            </a:r>
            <a:r>
              <a:rPr lang="ko-KR" altLang="en-US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실험 </a:t>
            </a:r>
            <a:r>
              <a:rPr lang="en-US" altLang="ko-KR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1] </a:t>
            </a:r>
            <a:r>
              <a:rPr lang="ko-KR" altLang="en-US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중간 결과</a:t>
            </a:r>
            <a:endParaRPr lang="en-US" altLang="ko-KR" sz="4000" dirty="0">
              <a:solidFill>
                <a:srgbClr val="E7E6E6">
                  <a:lumMod val="50000"/>
                </a:srgb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88"/>
          <a:stretch/>
        </p:blipFill>
        <p:spPr>
          <a:xfrm>
            <a:off x="1466850" y="1285103"/>
            <a:ext cx="9258300" cy="523316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42270" y="2825578"/>
            <a:ext cx="1449860" cy="14251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55104" y="1940470"/>
            <a:ext cx="4967620" cy="737026"/>
          </a:xfrm>
          <a:prstGeom prst="round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5104" y="2078149"/>
            <a:ext cx="496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적은 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target data</a:t>
            </a:r>
            <a:r>
              <a:rPr lang="ko-KR" altLang="en-US" sz="2400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로 인한 오류 발생</a:t>
            </a:r>
            <a:endParaRPr lang="ko-KR" altLang="en-US" sz="2400" dirty="0">
              <a:solidFill>
                <a:srgbClr val="E7E6E6">
                  <a:lumMod val="25000"/>
                </a:srgb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1146880"/>
            <a:ext cx="12192000" cy="5575195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09670" y="2953801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U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16888" y="2953801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P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9863" y="2953801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D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2155" y="295030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A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01948" y="2953801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T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90060" y="295030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I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90053" y="295030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39717" y="295030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48425" y="295030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95151" y="295030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N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21051" y="295030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G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44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[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실험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1]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결과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5" name="hah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266.6666"/>
                </p14:media>
              </p:ext>
            </p:extLst>
          </p:nvPr>
        </p:nvPicPr>
        <p:blipFill rotWithShape="1">
          <a:blip r:embed="rId5"/>
          <a:srcRect r="884"/>
          <a:stretch>
            <a:fillRect/>
          </a:stretch>
        </p:blipFill>
        <p:spPr>
          <a:xfrm>
            <a:off x="1457770" y="1264274"/>
            <a:ext cx="9243181" cy="5241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7770" y="1264275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latin typeface="210 굴림 070" panose="02020603020101020101" pitchFamily="18" charset="-127"/>
                <a:ea typeface="210 굴림 070" panose="02020603020101020101" pitchFamily="18" charset="-127"/>
              </a:rPr>
              <a:t>[ </a:t>
            </a:r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latin typeface="210 굴림 070" panose="02020603020101020101" pitchFamily="18" charset="-127"/>
                <a:ea typeface="210 굴림 070" panose="02020603020101020101" pitchFamily="18" charset="-127"/>
              </a:rPr>
              <a:t>결과 영상 </a:t>
            </a:r>
            <a:r>
              <a:rPr lang="en-US" altLang="ko-KR" sz="2400" dirty="0" smtClean="0">
                <a:ln>
                  <a:solidFill>
                    <a:schemeClr val="bg1"/>
                  </a:solidFill>
                </a:ln>
                <a:latin typeface="210 굴림 070" panose="02020603020101020101" pitchFamily="18" charset="-127"/>
                <a:ea typeface="210 굴림 070" panose="02020603020101020101" pitchFamily="18" charset="-127"/>
              </a:rPr>
              <a:t>]</a:t>
            </a:r>
            <a:endParaRPr lang="ko-KR" altLang="en-US" sz="2400" dirty="0">
              <a:ln>
                <a:solidFill>
                  <a:schemeClr val="bg1"/>
                </a:solidFill>
              </a:ln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4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970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[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실험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2] Dataset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48930" y="1467339"/>
            <a:ext cx="2652584" cy="45719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1095" y="1102675"/>
            <a:ext cx="349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target – </a:t>
            </a:r>
            <a:r>
              <a:rPr lang="ko-KR" altLang="en-US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안정환 선수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]</a:t>
            </a:r>
            <a:endParaRPr lang="ko-KR" altLang="en-US" sz="2400" dirty="0">
              <a:solidFill>
                <a:srgbClr val="E7E6E6">
                  <a:lumMod val="25000"/>
                </a:srgb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708315" y="1787262"/>
            <a:ext cx="3715265" cy="4612261"/>
            <a:chOff x="6698588" y="2575202"/>
            <a:chExt cx="3715265" cy="461226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r="16535"/>
            <a:stretch/>
          </p:blipFill>
          <p:spPr>
            <a:xfrm>
              <a:off x="6698588" y="5574618"/>
              <a:ext cx="3709733" cy="1612845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6698588" y="2575202"/>
              <a:ext cx="3715265" cy="3824952"/>
              <a:chOff x="6211329" y="1597900"/>
              <a:chExt cx="4349616" cy="4567966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/>
              <a:srcRect t="25475" r="17220"/>
              <a:stretch/>
            </p:blipFill>
            <p:spPr>
              <a:xfrm>
                <a:off x="6211329" y="1597900"/>
                <a:ext cx="4349616" cy="2771764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329" y="2528178"/>
                <a:ext cx="4343139" cy="3637688"/>
              </a:xfrm>
              <a:prstGeom prst="rect">
                <a:avLst/>
              </a:prstGeom>
              <a:solidFill>
                <a:schemeClr val="bg2"/>
              </a:solidFill>
            </p:spPr>
          </p:pic>
        </p:grpSp>
      </p:grpSp>
      <p:sp>
        <p:nvSpPr>
          <p:cNvPr id="15" name="직사각형 14"/>
          <p:cNvSpPr/>
          <p:nvPr/>
        </p:nvSpPr>
        <p:spPr>
          <a:xfrm>
            <a:off x="1591129" y="1653176"/>
            <a:ext cx="3987114" cy="36581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26519" y="1102675"/>
            <a:ext cx="280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Non target </a:t>
            </a:r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]</a:t>
            </a:r>
            <a:endParaRPr lang="ko-KR" altLang="en-US" sz="2400" dirty="0">
              <a:solidFill>
                <a:srgbClr val="E7E6E6">
                  <a:lumMod val="25000"/>
                </a:srgb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54426" y="1653177"/>
            <a:ext cx="3987114" cy="489353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673902" y="1467338"/>
            <a:ext cx="1713290" cy="45720"/>
          </a:xfrm>
          <a:prstGeom prst="rect">
            <a:avLst/>
          </a:prstGeom>
          <a:solidFill>
            <a:schemeClr val="accent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r="16550"/>
          <a:stretch/>
        </p:blipFill>
        <p:spPr>
          <a:xfrm>
            <a:off x="1711275" y="1765881"/>
            <a:ext cx="3746821" cy="33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9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48930" y="1467339"/>
            <a:ext cx="2652584" cy="45719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1095" y="1102675"/>
            <a:ext cx="349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target – </a:t>
            </a:r>
            <a:r>
              <a:rPr lang="ko-KR" altLang="en-US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안정환 선수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]</a:t>
            </a:r>
            <a:endParaRPr lang="ko-KR" altLang="en-US" sz="2400" dirty="0">
              <a:solidFill>
                <a:srgbClr val="E7E6E6">
                  <a:lumMod val="25000"/>
                </a:srgb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708315" y="1787262"/>
            <a:ext cx="3715265" cy="4612261"/>
            <a:chOff x="6698588" y="2575202"/>
            <a:chExt cx="3715265" cy="461226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r="16535"/>
            <a:stretch/>
          </p:blipFill>
          <p:spPr>
            <a:xfrm>
              <a:off x="6698588" y="5574618"/>
              <a:ext cx="3709733" cy="1612845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6698588" y="2575202"/>
              <a:ext cx="3715265" cy="3824952"/>
              <a:chOff x="6211329" y="1597900"/>
              <a:chExt cx="4349616" cy="4567966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/>
              <a:srcRect t="25475" r="17220"/>
              <a:stretch/>
            </p:blipFill>
            <p:spPr>
              <a:xfrm>
                <a:off x="6211329" y="1597900"/>
                <a:ext cx="4349616" cy="2771764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329" y="2528178"/>
                <a:ext cx="4343139" cy="3637688"/>
              </a:xfrm>
              <a:prstGeom prst="rect">
                <a:avLst/>
              </a:prstGeom>
              <a:solidFill>
                <a:schemeClr val="bg2"/>
              </a:solidFill>
            </p:spPr>
          </p:pic>
        </p:grpSp>
      </p:grpSp>
      <p:sp>
        <p:nvSpPr>
          <p:cNvPr id="15" name="직사각형 14"/>
          <p:cNvSpPr/>
          <p:nvPr/>
        </p:nvSpPr>
        <p:spPr>
          <a:xfrm>
            <a:off x="1591129" y="1653176"/>
            <a:ext cx="3987114" cy="36581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43046" y="1102675"/>
            <a:ext cx="377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</a:t>
            </a:r>
            <a:r>
              <a:rPr lang="en-US" altLang="ko-KR" sz="2400" dirty="0" smtClean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Non target </a:t>
            </a:r>
            <a:r>
              <a:rPr lang="en-US" altLang="ko-KR" sz="2400" dirty="0">
                <a:solidFill>
                  <a:srgbClr val="E7E6E6">
                    <a:lumMod val="25000"/>
                  </a:srgb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]</a:t>
            </a:r>
            <a:endParaRPr lang="ko-KR" altLang="en-US" sz="2400" dirty="0">
              <a:solidFill>
                <a:srgbClr val="E7E6E6">
                  <a:lumMod val="25000"/>
                </a:srgb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54426" y="1653177"/>
            <a:ext cx="3987114" cy="489353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673902" y="1467338"/>
            <a:ext cx="1713290" cy="45720"/>
          </a:xfrm>
          <a:prstGeom prst="rect">
            <a:avLst/>
          </a:prstGeom>
          <a:solidFill>
            <a:schemeClr val="accent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r="16550"/>
          <a:stretch/>
        </p:blipFill>
        <p:spPr>
          <a:xfrm>
            <a:off x="1711275" y="1765881"/>
            <a:ext cx="3746821" cy="337024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1146880"/>
            <a:ext cx="12192000" cy="5575195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366594" y="281052"/>
            <a:ext cx="2970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[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실험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2] Dataset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37279" y="292188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T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44497" y="292188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R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57472" y="292188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A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9764" y="2918397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I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29557" y="2921889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N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86306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893524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700742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86464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I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37242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N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18933" y="2925355"/>
            <a:ext cx="732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G</a:t>
            </a:r>
            <a:endParaRPr lang="ko-KR" altLang="en-US" sz="9600" b="1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pic>
        <p:nvPicPr>
          <p:cNvPr id="5" name="마리텔_결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770" y="1264275"/>
            <a:ext cx="9309084" cy="5236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7770" y="1264275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</a:t>
            </a:r>
            <a:r>
              <a:rPr lang="ko-KR" altLang="en-US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결과 영상 </a:t>
            </a:r>
            <a:r>
              <a:rPr lang="en-US" altLang="ko-KR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]</a:t>
            </a:r>
            <a:endParaRPr lang="ko-KR" altLang="en-US" sz="24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6594" y="281052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[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실험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2]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예능 영상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05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pic>
        <p:nvPicPr>
          <p:cNvPr id="7" name="쿡가대표_결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599" t="10695" r="5442"/>
          <a:stretch>
            <a:fillRect/>
          </a:stretch>
        </p:blipFill>
        <p:spPr>
          <a:xfrm>
            <a:off x="1457770" y="1264274"/>
            <a:ext cx="9431622" cy="5325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7770" y="1264275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</a:t>
            </a:r>
            <a:r>
              <a:rPr lang="ko-KR" altLang="en-US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결과 영상 </a:t>
            </a:r>
            <a:r>
              <a:rPr lang="en-US" altLang="ko-KR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]</a:t>
            </a:r>
            <a:endParaRPr lang="ko-KR" altLang="en-US" sz="24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6594" y="281052"/>
            <a:ext cx="3371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[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실험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2]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인터뷰 영상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11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1110" y="281052"/>
            <a:ext cx="160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문제 상황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5978">
            <a:off x="-73925" y="1138862"/>
            <a:ext cx="1989666" cy="1989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415" y="2846870"/>
            <a:ext cx="230063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80</a:t>
            </a:r>
            <a:endParaRPr lang="ko-KR" altLang="en-US" sz="13800" b="1" dirty="0"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12" y="2943126"/>
            <a:ext cx="1001759" cy="30170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46" y="3091558"/>
            <a:ext cx="1896575" cy="28476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9643" y="3792975"/>
            <a:ext cx="936371" cy="19233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2497" y="3003127"/>
            <a:ext cx="937954" cy="28248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9" y="2943126"/>
            <a:ext cx="1682294" cy="336458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368" y="3583985"/>
            <a:ext cx="1001760" cy="30170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29975" y="4127624"/>
            <a:ext cx="472643" cy="57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68097" y="3296033"/>
            <a:ext cx="472643" cy="57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260010" y="3308942"/>
            <a:ext cx="472643" cy="57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64947" y="3198813"/>
            <a:ext cx="472643" cy="57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081025" y="3803371"/>
            <a:ext cx="472643" cy="57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498334" y="3261164"/>
            <a:ext cx="472643" cy="57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56457" y="3378963"/>
            <a:ext cx="472643" cy="57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109032" y="3456325"/>
            <a:ext cx="472643" cy="57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36035" y="2686918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하루 평균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09312" y="4149284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회 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CCTV </a:t>
            </a:r>
            <a:r>
              <a:rPr lang="ko-KR" altLang="en-US" sz="2400" dirty="0" smtClean="0">
                <a:solidFill>
                  <a:schemeClr val="bg2">
                    <a:lumMod val="50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노출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pic>
        <p:nvPicPr>
          <p:cNvPr id="9" name="ytn_결과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66.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770" y="1264275"/>
            <a:ext cx="9325560" cy="52415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7770" y="1264275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[ </a:t>
            </a:r>
            <a:r>
              <a:rPr lang="ko-KR" altLang="en-US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결과 영상 </a:t>
            </a:r>
            <a:r>
              <a:rPr lang="en-US" altLang="ko-KR" sz="2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]</a:t>
            </a:r>
            <a:endParaRPr lang="ko-KR" altLang="en-US" sz="24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66594" y="281052"/>
            <a:ext cx="2997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[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실험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2]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뉴스 영상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4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24" y="2040589"/>
            <a:ext cx="1229351" cy="1062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6344" y="2974445"/>
            <a:ext cx="57593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Web GUI demo</a:t>
            </a:r>
            <a:endParaRPr lang="ko-KR" altLang="en-US" sz="9600" dirty="0">
              <a:solidFill>
                <a:srgbClr val="E7E6E6">
                  <a:lumMod val="50000"/>
                </a:srgb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88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 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16" b="2916"/>
          <a:stretch/>
        </p:blipFill>
        <p:spPr>
          <a:xfrm>
            <a:off x="2" y="133350"/>
            <a:ext cx="12191998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5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24" y="2040589"/>
            <a:ext cx="1229351" cy="1062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8285" y="2974445"/>
            <a:ext cx="5395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+mn-cs"/>
              </a:rPr>
              <a:t>B</a:t>
            </a:r>
            <a:r>
              <a:rPr lang="en-US" altLang="ko-KR" sz="9600" dirty="0" err="1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eyond</a:t>
            </a:r>
            <a:r>
              <a:rPr kumimoji="0" lang="en-US" altLang="ko-KR" sz="9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+mn-cs"/>
              </a:rPr>
              <a:t> Stage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8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3494" y="1762091"/>
            <a:ext cx="37850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MOSAICER</a:t>
            </a:r>
            <a:endParaRPr lang="ko-KR" altLang="en-US" sz="88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5180" y="2379936"/>
            <a:ext cx="41216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FFCCCC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Q &amp; A</a:t>
            </a:r>
            <a:endParaRPr lang="ko-KR" altLang="en-US" sz="16600" dirty="0">
              <a:solidFill>
                <a:srgbClr val="FFCCCC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68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1110" y="281052"/>
            <a:ext cx="160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문제 상황</a:t>
            </a:r>
            <a:endParaRPr lang="en-US" altLang="ko-KR" sz="4000" dirty="0" smtClean="0">
              <a:solidFill>
                <a:srgbClr val="E7E6E6">
                  <a:lumMod val="50000"/>
                </a:srgb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70" y="2920996"/>
            <a:ext cx="2045397" cy="39370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10"/>
          <a:stretch/>
        </p:blipFill>
        <p:spPr>
          <a:xfrm>
            <a:off x="7555950" y="3330123"/>
            <a:ext cx="928065" cy="18500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795" y="1075136"/>
            <a:ext cx="1619250" cy="48768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66494" y="2834798"/>
            <a:ext cx="65517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영상 데이터의 급증으로 인한 </a:t>
            </a:r>
            <a:endParaRPr lang="en-US" altLang="ko-KR" sz="4000" dirty="0" smtClean="0">
              <a:latin typeface="210 굴림 070" panose="02020603020101020101" pitchFamily="18" charset="-127"/>
              <a:ea typeface="210 굴림 070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무분별한 사생활 노출</a:t>
            </a:r>
            <a:endParaRPr lang="ko-KR" altLang="en-US" sz="4000" dirty="0"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41478" y="1089982"/>
            <a:ext cx="4192171" cy="3304953"/>
            <a:chOff x="388069" y="998224"/>
            <a:chExt cx="4192171" cy="3304953"/>
          </a:xfrm>
        </p:grpSpPr>
        <p:grpSp>
          <p:nvGrpSpPr>
            <p:cNvPr id="7" name="그룹 6"/>
            <p:cNvGrpSpPr/>
            <p:nvPr/>
          </p:nvGrpSpPr>
          <p:grpSpPr>
            <a:xfrm>
              <a:off x="774563" y="998224"/>
              <a:ext cx="3805677" cy="3304953"/>
              <a:chOff x="-73925" y="1138862"/>
              <a:chExt cx="6088846" cy="5462187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85978">
                <a:off x="-73925" y="1138862"/>
                <a:ext cx="1989666" cy="1989666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412" y="2943126"/>
                <a:ext cx="1001759" cy="3017064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8346" y="3091558"/>
                <a:ext cx="1896575" cy="2847643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819643" y="3792975"/>
                <a:ext cx="936371" cy="1923356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272497" y="3003127"/>
                <a:ext cx="937954" cy="2824898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7549" y="2943126"/>
                <a:ext cx="1682294" cy="3364587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0368" y="3583985"/>
                <a:ext cx="1001760" cy="3017064"/>
              </a:xfrm>
              <a:prstGeom prst="rect">
                <a:avLst/>
              </a:prstGeom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3929975" y="4127624"/>
                <a:ext cx="472643" cy="5759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4468097" y="3296033"/>
                <a:ext cx="472643" cy="5759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5260010" y="3308942"/>
                <a:ext cx="472643" cy="5759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3664947" y="3198813"/>
                <a:ext cx="472643" cy="5759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3081025" y="3803371"/>
                <a:ext cx="472643" cy="5759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2498334" y="3261164"/>
                <a:ext cx="472643" cy="5759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356457" y="3378963"/>
                <a:ext cx="472643" cy="5759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109032" y="3456325"/>
                <a:ext cx="472643" cy="5759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88069" y="1359069"/>
              <a:ext cx="461319" cy="1134476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192399" y="774414"/>
            <a:ext cx="1986551" cy="3620521"/>
            <a:chOff x="485375" y="551256"/>
            <a:chExt cx="1986551" cy="362052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75" y="1897755"/>
              <a:ext cx="1181426" cy="227402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810"/>
            <a:stretch/>
          </p:blipFill>
          <p:spPr>
            <a:xfrm>
              <a:off x="793548" y="2136573"/>
              <a:ext cx="536052" cy="106861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644" y="551256"/>
              <a:ext cx="935282" cy="281685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8150583" y="978263"/>
            <a:ext cx="3595323" cy="3650869"/>
            <a:chOff x="6817896" y="1816767"/>
            <a:chExt cx="4876800" cy="4876800"/>
          </a:xfrm>
        </p:grpSpPr>
        <p:grpSp>
          <p:nvGrpSpPr>
            <p:cNvPr id="22" name="그룹 21"/>
            <p:cNvGrpSpPr/>
            <p:nvPr/>
          </p:nvGrpSpPr>
          <p:grpSpPr>
            <a:xfrm>
              <a:off x="6817896" y="1816767"/>
              <a:ext cx="4876800" cy="4876800"/>
              <a:chOff x="6898106" y="768361"/>
              <a:chExt cx="4876800" cy="4876800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8106" y="768361"/>
                <a:ext cx="4876800" cy="4876800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16" t="18608" r="56939" b="24981"/>
              <a:stretch/>
            </p:blipFill>
            <p:spPr>
              <a:xfrm>
                <a:off x="8110511" y="1252616"/>
                <a:ext cx="2445194" cy="3945021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8110511" y="2656215"/>
                <a:ext cx="2445194" cy="1828800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810"/>
              <a:stretch/>
            </p:blipFill>
            <p:spPr>
              <a:xfrm>
                <a:off x="8869075" y="2620976"/>
                <a:ext cx="928065" cy="1850089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8062385" y="3396915"/>
              <a:ext cx="2300815" cy="277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62385" y="3412455"/>
              <a:ext cx="1326891" cy="324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smtClean="0">
                  <a:solidFill>
                    <a:prstClr val="black"/>
                  </a:solidFill>
                </a:rPr>
                <a:t>풍경이 </a:t>
              </a:r>
              <a:r>
                <a:rPr lang="ko-KR" altLang="en-US" sz="700" dirty="0" err="1" smtClean="0">
                  <a:solidFill>
                    <a:prstClr val="black"/>
                  </a:solidFill>
                </a:rPr>
                <a:t>이쁘다ㅎ</a:t>
              </a:r>
              <a:endParaRPr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389374" y="3106083"/>
              <a:ext cx="974935" cy="277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32414" y="3106083"/>
              <a:ext cx="652371" cy="34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 smtClean="0">
                  <a:solidFill>
                    <a:srgbClr val="4472C4">
                      <a:lumMod val="75000"/>
                    </a:srgbClr>
                  </a:solidFill>
                </a:rPr>
                <a:t>남수경</a:t>
              </a:r>
              <a:endParaRPr lang="en-US" altLang="ko-KR" sz="600" dirty="0" smtClean="0">
                <a:solidFill>
                  <a:srgbClr val="4472C4">
                    <a:lumMod val="75000"/>
                  </a:srgbClr>
                </a:solidFill>
              </a:endParaRPr>
            </a:p>
            <a:p>
              <a:r>
                <a:rPr lang="ko-KR" altLang="en-US" sz="200" dirty="0" smtClean="0">
                  <a:solidFill>
                    <a:prstClr val="black"/>
                  </a:solidFill>
                </a:rPr>
                <a:t>방금 전</a:t>
              </a:r>
              <a:endParaRPr lang="ko-KR" altLang="en-US" sz="200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0" y="3815802"/>
            <a:ext cx="12192000" cy="2792319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31110" y="281052"/>
            <a:ext cx="160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문제 상황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50986" y="4862618"/>
            <a:ext cx="949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모자이크 처리가 필요하다</a:t>
            </a:r>
            <a:r>
              <a:rPr lang="en-US" altLang="ko-KR" sz="4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!</a:t>
            </a:r>
            <a:endParaRPr lang="ko-KR" altLang="en-US" sz="48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21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24" y="2040589"/>
            <a:ext cx="1229351" cy="1062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9150" y="2974445"/>
            <a:ext cx="6293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이전</a:t>
            </a:r>
            <a:r>
              <a:rPr lang="ko-KR" altLang="en-US" sz="96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  <a:r>
              <a:rPr lang="ko-KR" altLang="en-US" sz="9600" dirty="0" smtClean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시스템의 구조</a:t>
            </a:r>
            <a:endParaRPr lang="ko-KR" altLang="en-US" sz="9600" dirty="0">
              <a:solidFill>
                <a:srgbClr val="E7E6E6">
                  <a:lumMod val="50000"/>
                </a:srgb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0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480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제안하는</a:t>
            </a: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THE바닐라빈B" panose="02020603020101020101" pitchFamily="18" charset="-127"/>
                <a:ea typeface="THE바닐라빈B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시스템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40" name="그림 3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30" y="1144586"/>
            <a:ext cx="8707206" cy="54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/>
          <a:stretch/>
        </p:blipFill>
        <p:spPr>
          <a:xfrm>
            <a:off x="1574930" y="1585608"/>
            <a:ext cx="8707206" cy="49720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480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제안하는</a:t>
            </a:r>
            <a:r>
              <a:rPr lang="ko-KR" altLang="en-US" sz="3200" dirty="0" smtClean="0">
                <a:solidFill>
                  <a:srgbClr val="E7E6E6">
                    <a:lumMod val="50000"/>
                  </a:srgbClr>
                </a:solidFill>
                <a:latin typeface="THE바닐라빈B" panose="02020603020101020101" pitchFamily="18" charset="-127"/>
                <a:ea typeface="THE바닐라빈B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시스템</a:t>
            </a:r>
            <a:endParaRPr lang="en-US" altLang="ko-KR" sz="4000" dirty="0">
              <a:solidFill>
                <a:srgbClr val="E7E6E6">
                  <a:lumMod val="50000"/>
                </a:srgb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574930" y="1172524"/>
            <a:ext cx="8707206" cy="2661091"/>
          </a:xfrm>
          <a:prstGeom prst="roundRect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6122" y="914343"/>
            <a:ext cx="6111006" cy="47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딥러닝</a:t>
            </a:r>
            <a:r>
              <a:rPr lang="ko-KR" altLang="en-US" sz="2400" dirty="0" smtClean="0">
                <a:solidFill>
                  <a:prstClr val="black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모듈 </a:t>
            </a:r>
            <a:endParaRPr lang="ko-KR" altLang="en-US" sz="2400" dirty="0">
              <a:solidFill>
                <a:prstClr val="black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769" y="2858790"/>
            <a:ext cx="712418" cy="7124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48" y="2864331"/>
            <a:ext cx="706877" cy="706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08" y="2858790"/>
            <a:ext cx="712418" cy="7124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56" y="2858790"/>
            <a:ext cx="718135" cy="7181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79" y="2865792"/>
            <a:ext cx="711197" cy="7111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15" y="2865792"/>
            <a:ext cx="707046" cy="7070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94" y="2856583"/>
            <a:ext cx="716831" cy="7168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05" y="1661198"/>
            <a:ext cx="745700" cy="7457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58" y="1662581"/>
            <a:ext cx="745700" cy="7457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0316" y="1621067"/>
            <a:ext cx="629110" cy="8238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2415" y="1626539"/>
            <a:ext cx="629110" cy="8238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20305" y="1269990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CCCC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Target Images</a:t>
            </a:r>
            <a:endParaRPr lang="ko-KR" altLang="en-US" dirty="0">
              <a:solidFill>
                <a:srgbClr val="FFCCCC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0305" y="2460229"/>
            <a:ext cx="221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CCCC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Non Target Images</a:t>
            </a:r>
            <a:endParaRPr lang="ko-KR" altLang="en-US" dirty="0">
              <a:solidFill>
                <a:srgbClr val="FFCCCC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51"/>
          <a:stretch/>
        </p:blipFill>
        <p:spPr>
          <a:xfrm rot="16200000">
            <a:off x="7025763" y="1817377"/>
            <a:ext cx="1731355" cy="14434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27" y="2033503"/>
            <a:ext cx="1060134" cy="57341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87619" y="179869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FFFF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모델 생성</a:t>
            </a:r>
            <a:endParaRPr lang="ko-KR" altLang="en-US" dirty="0">
              <a:solidFill>
                <a:srgbClr val="FFFFFF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76022" y="1672520"/>
            <a:ext cx="99263" cy="1593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284193" y="1521025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target</a:t>
            </a:r>
            <a:endParaRPr lang="ko-KR" altLang="en-US" sz="1100" dirty="0"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56861" y="1524261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Non target</a:t>
            </a:r>
            <a:endParaRPr lang="ko-KR" altLang="en-US" sz="1100" dirty="0"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30" y="1144586"/>
            <a:ext cx="8707206" cy="541306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58661" y="4104644"/>
            <a:ext cx="3063141" cy="2608658"/>
          </a:xfrm>
          <a:prstGeom prst="roundRect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20971660">
            <a:off x="2653088" y="4955414"/>
            <a:ext cx="404189" cy="3905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t="1" r="13768" b="21800"/>
          <a:stretch/>
        </p:blipFill>
        <p:spPr>
          <a:xfrm rot="20971660">
            <a:off x="2664483" y="4955415"/>
            <a:ext cx="398834" cy="4009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t="1" r="13768" b="21800"/>
          <a:stretch/>
        </p:blipFill>
        <p:spPr>
          <a:xfrm rot="1077346">
            <a:off x="3108046" y="4962260"/>
            <a:ext cx="398834" cy="40091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 rot="1077346">
            <a:off x="3096651" y="4962259"/>
            <a:ext cx="404189" cy="3905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t="1" r="13768" b="21800"/>
          <a:stretch/>
        </p:blipFill>
        <p:spPr>
          <a:xfrm>
            <a:off x="3372860" y="4999061"/>
            <a:ext cx="398834" cy="40091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361465" y="4999060"/>
            <a:ext cx="404189" cy="3905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60761" y="0"/>
            <a:ext cx="858463" cy="86582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" y="97466"/>
            <a:ext cx="776434" cy="670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6594" y="281052"/>
            <a:ext cx="2480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제안하는</a:t>
            </a:r>
            <a:r>
              <a:rPr lang="ko-KR" altLang="en-US" sz="3200" dirty="0" smtClean="0">
                <a:solidFill>
                  <a:srgbClr val="E7E6E6">
                    <a:lumMod val="50000"/>
                  </a:srgbClr>
                </a:solidFill>
                <a:latin typeface="THE바닐라빈B" panose="02020603020101020101" pitchFamily="18" charset="-127"/>
                <a:ea typeface="THE바닐라빈B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E7E6E6">
                    <a:lumMod val="50000"/>
                  </a:srgb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시스템</a:t>
            </a:r>
            <a:endParaRPr lang="en-US" altLang="ko-KR" sz="4000" dirty="0">
              <a:solidFill>
                <a:srgbClr val="E7E6E6">
                  <a:lumMod val="50000"/>
                </a:srgb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4790" y="3883188"/>
            <a:ext cx="2149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얼굴인식 모듈 </a:t>
            </a:r>
            <a:endParaRPr lang="ko-KR" altLang="en-US" sz="2400" dirty="0"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539022" y="4104644"/>
            <a:ext cx="3063141" cy="2608658"/>
          </a:xfrm>
          <a:prstGeom prst="roundRect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95151" y="3883188"/>
            <a:ext cx="2149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딥러닝</a:t>
            </a:r>
            <a:r>
              <a:rPr lang="ko-KR" altLang="en-US" sz="2400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 모듈 </a:t>
            </a:r>
            <a:endParaRPr lang="ko-KR" altLang="en-US" sz="2400" dirty="0"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918315" y="4104644"/>
            <a:ext cx="3063141" cy="2608658"/>
          </a:xfrm>
          <a:prstGeom prst="roundRect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170044" y="3883188"/>
            <a:ext cx="2558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동영상 처리 모듈 </a:t>
            </a:r>
            <a:endParaRPr lang="ko-KR" altLang="en-US" sz="2400" dirty="0"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01" y="4507867"/>
            <a:ext cx="982385" cy="9823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463883" y="4786440"/>
            <a:ext cx="524547" cy="43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6" y="4749717"/>
            <a:ext cx="512679" cy="5126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94890" y="4749717"/>
            <a:ext cx="404189" cy="3905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25" y="4915663"/>
            <a:ext cx="1578992" cy="15789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FFCC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2896">
            <a:off x="2301847" y="4556826"/>
            <a:ext cx="655259" cy="38250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569505" y="4661039"/>
            <a:ext cx="1001105" cy="992996"/>
            <a:chOff x="5152560" y="4930313"/>
            <a:chExt cx="1001105" cy="992996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t="1" r="13768" b="21800"/>
            <a:stretch/>
          </p:blipFill>
          <p:spPr>
            <a:xfrm>
              <a:off x="5163955" y="4930315"/>
              <a:ext cx="987842" cy="992994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5152560" y="4930313"/>
              <a:ext cx="1001105" cy="99299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314785" y="5782679"/>
            <a:ext cx="1510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E5E5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Target?</a:t>
            </a:r>
          </a:p>
          <a:p>
            <a:pPr algn="ctr"/>
            <a:r>
              <a:rPr lang="en-US" altLang="ko-KR" dirty="0" smtClean="0">
                <a:solidFill>
                  <a:srgbClr val="FFE5E5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Non Target?</a:t>
            </a:r>
            <a:endParaRPr lang="ko-KR" altLang="en-US" dirty="0">
              <a:solidFill>
                <a:srgbClr val="FFE5E5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225" y="4566309"/>
            <a:ext cx="982385" cy="98238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8286307" y="4844882"/>
            <a:ext cx="524547" cy="43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50" y="4808159"/>
            <a:ext cx="512679" cy="51267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8417314" y="4808159"/>
            <a:ext cx="404189" cy="390556"/>
          </a:xfrm>
          <a:prstGeom prst="rect">
            <a:avLst/>
          </a:prstGeom>
          <a:solidFill>
            <a:srgbClr val="FFE5E5">
              <a:alpha val="1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878" y="5317549"/>
            <a:ext cx="982385" cy="982385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9917960" y="5596122"/>
            <a:ext cx="524547" cy="439000"/>
          </a:xfrm>
          <a:prstGeom prst="rect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103" y="5559399"/>
            <a:ext cx="512679" cy="512679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0048967" y="5559399"/>
            <a:ext cx="404189" cy="390556"/>
          </a:xfrm>
          <a:prstGeom prst="rect">
            <a:avLst/>
          </a:prstGeom>
          <a:solidFill>
            <a:srgbClr val="FFE5E5">
              <a:alpha val="1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38" t="1" r="13768" b="21800"/>
          <a:stretch/>
        </p:blipFill>
        <p:spPr>
          <a:xfrm>
            <a:off x="10036812" y="5539996"/>
            <a:ext cx="432883" cy="43291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FFCC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2896">
            <a:off x="9195601" y="4873131"/>
            <a:ext cx="655259" cy="3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Words>338</Words>
  <Application>Microsoft Office PowerPoint</Application>
  <PresentationFormat>와이드스크린</PresentationFormat>
  <Paragraphs>119</Paragraphs>
  <Slides>34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Arial</vt:lpstr>
      <vt:lpstr>210 굴림 070</vt:lpstr>
      <vt:lpstr>THE바닐라빈B</vt:lpstr>
      <vt:lpstr>tvN 즐거운이야기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수경남</dc:creator>
  <cp:lastModifiedBy>수경남</cp:lastModifiedBy>
  <cp:revision>130</cp:revision>
  <dcterms:created xsi:type="dcterms:W3CDTF">2016-09-30T08:45:28Z</dcterms:created>
  <dcterms:modified xsi:type="dcterms:W3CDTF">2018-02-14T08:23:12Z</dcterms:modified>
  <cp:contentStatus/>
</cp:coreProperties>
</file>